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9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304" r:id="rId19"/>
    <p:sldId id="2333" r:id="rId20"/>
    <p:sldId id="2577" r:id="rId21"/>
    <p:sldId id="271" r:id="rId22"/>
    <p:sldId id="272" r:id="rId23"/>
    <p:sldId id="261" r:id="rId24"/>
    <p:sldId id="263" r:id="rId25"/>
    <p:sldId id="2237" r:id="rId26"/>
    <p:sldId id="2270" r:id="rId27"/>
    <p:sldId id="262" r:id="rId28"/>
    <p:sldId id="2316" r:id="rId29"/>
    <p:sldId id="2317" r:id="rId30"/>
    <p:sldId id="2318" r:id="rId31"/>
    <p:sldId id="2319" r:id="rId32"/>
    <p:sldId id="2320" r:id="rId33"/>
    <p:sldId id="2321" r:id="rId34"/>
    <p:sldId id="2322" r:id="rId35"/>
    <p:sldId id="476" r:id="rId36"/>
    <p:sldId id="2323" r:id="rId37"/>
    <p:sldId id="569" r:id="rId38"/>
    <p:sldId id="2330" r:id="rId39"/>
    <p:sldId id="2250" r:id="rId40"/>
    <p:sldId id="2331" r:id="rId41"/>
    <p:sldId id="2240" r:id="rId42"/>
    <p:sldId id="2235" r:id="rId43"/>
    <p:sldId id="275" r:id="rId44"/>
    <p:sldId id="2324" r:id="rId45"/>
    <p:sldId id="276" r:id="rId46"/>
    <p:sldId id="2327" r:id="rId47"/>
    <p:sldId id="232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7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0.png"/><Relationship Id="rId12" Type="http://schemas.openxmlformats.org/officeDocument/2006/relationships/image" Target="../media/image1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0.png"/><Relationship Id="rId1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3.png"/><Relationship Id="rId18" Type="http://schemas.openxmlformats.org/officeDocument/2006/relationships/image" Target="../media/image49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52.png"/><Relationship Id="rId7" Type="http://schemas.openxmlformats.org/officeDocument/2006/relationships/image" Target="../media/image33.png"/><Relationship Id="rId12" Type="http://schemas.openxmlformats.org/officeDocument/2006/relationships/image" Target="../media/image42.jpeg"/><Relationship Id="rId17" Type="http://schemas.openxmlformats.org/officeDocument/2006/relationships/image" Target="../media/image48.png"/><Relationship Id="rId2" Type="http://schemas.openxmlformats.org/officeDocument/2006/relationships/diagramData" Target="../diagrams/data2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5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9.png"/><Relationship Id="rId1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ausalml-book.org/" TargetMode="External"/><Relationship Id="rId2" Type="http://schemas.openxmlformats.org/officeDocument/2006/relationships/hyperlink" Target="https://stanford-msande228.github.io/winter2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 dirty="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C9D5A-4F23-1E43-6F60-C2DFB4E2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729" y="194213"/>
            <a:ext cx="4570440" cy="64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675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Sneak Peek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Sneak Peek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Learn if and how you can identify causal effects from a dataset</a:t>
            </a:r>
          </a:p>
          <a:p>
            <a:r>
              <a:rPr lang="en-US" sz="2800" dirty="0"/>
              <a:t>Learn how to properly use Machine Learning in causal estimation</a:t>
            </a:r>
          </a:p>
          <a:p>
            <a:r>
              <a:rPr lang="en-US" sz="2800" dirty="0"/>
              <a:t>Practical experience implementing Causal ML methods in Python</a:t>
            </a:r>
          </a:p>
          <a:p>
            <a:r>
              <a:rPr lang="en-US" sz="2800" dirty="0"/>
              <a:t>Practical experience applying Causal ML methods in real world datasets from social sciences, healthcare, tech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 1: Causal Effect Identification and Potential Outcomes</a:t>
            </a:r>
          </a:p>
          <a:p>
            <a:r>
              <a:rPr lang="en-US" dirty="0"/>
              <a:t>Section 2: Estimation and inference with modern ML methods</a:t>
            </a:r>
          </a:p>
          <a:p>
            <a:r>
              <a:rPr lang="en-US" dirty="0"/>
              <a:t>Section 3: Structural Equation Models and Directed Acyclic Graphs</a:t>
            </a:r>
          </a:p>
          <a:p>
            <a:r>
              <a:rPr lang="en-US" dirty="0"/>
              <a:t>Section 4: Unobserved confounding: sensitivity analysis, instruments, proxy controls</a:t>
            </a:r>
          </a:p>
          <a:p>
            <a:r>
              <a:rPr lang="en-US" dirty="0"/>
              <a:t>Section 5: Heterogeneous Treatment Effects</a:t>
            </a:r>
          </a:p>
          <a:p>
            <a:r>
              <a:rPr lang="en-US"/>
              <a:t>Section 6: </a:t>
            </a:r>
            <a:r>
              <a:rPr lang="en-US" dirty="0"/>
              <a:t>Topics: </a:t>
            </a:r>
          </a:p>
          <a:p>
            <a:pPr lvl="1"/>
            <a:r>
              <a:rPr lang="en-US" dirty="0"/>
              <a:t>Difference-in-Differences</a:t>
            </a:r>
          </a:p>
          <a:p>
            <a:pPr lvl="1"/>
            <a:r>
              <a:rPr lang="en-US" dirty="0"/>
              <a:t>Dynamic Treatment Effects</a:t>
            </a:r>
          </a:p>
          <a:p>
            <a:pPr lvl="1"/>
            <a:r>
              <a:rPr lang="en-US" dirty="0"/>
              <a:t>Long-Term Effects via Surrogates</a:t>
            </a:r>
          </a:p>
          <a:p>
            <a:pPr lvl="1"/>
            <a:r>
              <a:rPr lang="en-US" dirty="0"/>
              <a:t>Regression Discontinuity Designs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info: </a:t>
            </a:r>
            <a:r>
              <a:rPr lang="en-US" dirty="0">
                <a:hlinkClick r:id="rId2"/>
              </a:rPr>
              <a:t>https://stanford-msande228.github.io/winter26/</a:t>
            </a:r>
            <a:endParaRPr lang="en-US" dirty="0"/>
          </a:p>
          <a:p>
            <a:r>
              <a:rPr lang="en-US" dirty="0"/>
              <a:t>Approximately 7, roughly weekly homework assignments (90%)</a:t>
            </a:r>
          </a:p>
          <a:p>
            <a:r>
              <a:rPr lang="en-US" dirty="0"/>
              <a:t>Class participation (more than half of in-class polls) (10%)</a:t>
            </a:r>
          </a:p>
          <a:p>
            <a:r>
              <a:rPr lang="en-US" dirty="0"/>
              <a:t>Main text-book: </a:t>
            </a:r>
            <a:r>
              <a:rPr lang="en-US" dirty="0">
                <a:hlinkClick r:id="rId3"/>
              </a:rPr>
              <a:t>https://causalml-book.org</a:t>
            </a:r>
            <a:r>
              <a:rPr lang="en-US" dirty="0"/>
              <a:t> </a:t>
            </a:r>
          </a:p>
          <a:p>
            <a:r>
              <a:rPr lang="en-US" dirty="0"/>
              <a:t>Discussion: </a:t>
            </a:r>
            <a:r>
              <a:rPr lang="en-US" i="1" dirty="0"/>
              <a:t>Ed Discussion</a:t>
            </a:r>
            <a:r>
              <a:rPr lang="en-US" dirty="0"/>
              <a:t>, Submissions: </a:t>
            </a:r>
            <a:r>
              <a:rPr lang="en-US" i="1" dirty="0" err="1"/>
              <a:t>Gradescope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B39FB-BC1D-DA64-1F01-ED96ECCC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131" y="4534124"/>
            <a:ext cx="3307558" cy="2216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09C4E-1A22-D5D1-3EE9-46704BE57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472236"/>
            <a:ext cx="7602415" cy="22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2408</Words>
  <Application>Microsoft Office PowerPoint</Application>
  <PresentationFormat>Widescreen</PresentationFormat>
  <Paragraphs>306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Causal Inference</vt:lpstr>
      <vt:lpstr>Require domain knowledge</vt:lpstr>
      <vt:lpstr>Causal Inference Pipeline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Sneak Peek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Sneak Peek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A Growing Software Tool EcoSystem</vt:lpstr>
      <vt:lpstr>What we hope you’ll take away</vt:lpstr>
      <vt:lpstr>Goals of the class</vt:lpstr>
      <vt:lpstr>Structure and rough outline</vt:lpstr>
      <vt:lpstr>Class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68</cp:revision>
  <dcterms:created xsi:type="dcterms:W3CDTF">2023-01-09T17:38:13Z</dcterms:created>
  <dcterms:modified xsi:type="dcterms:W3CDTF">2026-01-06T22:32:21Z</dcterms:modified>
</cp:coreProperties>
</file>